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1" r:id="rId6"/>
    <p:sldId id="272" r:id="rId7"/>
    <p:sldId id="274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BAU (no growth)</c:v>
                </c:pt>
                <c:pt idx="1">
                  <c:v>Low Demand (40% cut)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14387433</c:v>
                </c:pt>
                <c:pt idx="1">
                  <c:v>14387433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A-EE44-8CC5-A035467AD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2045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BAU (no growth)</c:v>
                </c:pt>
                <c:pt idx="1">
                  <c:v>Low Demand (40% cut)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21516600</c:v>
                </c:pt>
                <c:pt idx="1">
                  <c:v>12929700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A-EE44-8CC5-A035467AD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3"/>
        <c:axId val="35832192"/>
        <c:axId val="35833728"/>
      </c:barChart>
      <c:catAx>
        <c:axId val="358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35833728"/>
        <c:crossesAt val="0"/>
        <c:auto val="1"/>
        <c:lblAlgn val="ctr"/>
        <c:lblOffset val="100"/>
        <c:noMultiLvlLbl val="0"/>
      </c:catAx>
      <c:valAx>
        <c:axId val="35833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8321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229166666666668E-2"/>
                <c:y val="0.28009861166115529"/>
              </c:manualLayout>
            </c:layout>
            <c:tx>
              <c:rich>
                <a:bodyPr/>
                <a:lstStyle/>
                <a:p>
                  <a:pPr>
                    <a:defRPr sz="1400" b="0">
                      <a:latin typeface="Century Gothic" pitchFamily="34" charset="0"/>
                    </a:defRPr>
                  </a:pPr>
                  <a:r>
                    <a:rPr lang="en-US" sz="1400" b="0" dirty="0">
                      <a:latin typeface="Century Gothic" pitchFamily="34" charset="0"/>
                    </a:rPr>
                    <a:t>Million</a:t>
                  </a:r>
                  <a:r>
                    <a:rPr lang="en-US" sz="1400" b="0" baseline="0" dirty="0">
                      <a:latin typeface="Century Gothic" pitchFamily="34" charset="0"/>
                    </a:rPr>
                    <a:t> </a:t>
                  </a:r>
                  <a:r>
                    <a:rPr lang="en-US" sz="1400" b="0" baseline="0" dirty="0" err="1">
                      <a:latin typeface="Century Gothic" pitchFamily="34" charset="0"/>
                    </a:rPr>
                    <a:t>MWh</a:t>
                  </a:r>
                  <a:r>
                    <a:rPr lang="en-US" sz="1400" b="0" baseline="0" dirty="0">
                      <a:latin typeface="Century Gothic" pitchFamily="34" charset="0"/>
                    </a:rPr>
                    <a:t>/</a:t>
                  </a:r>
                  <a:r>
                    <a:rPr lang="en-US" sz="1400" b="0" baseline="0" dirty="0" err="1">
                      <a:latin typeface="Century Gothic" pitchFamily="34" charset="0"/>
                    </a:rPr>
                    <a:t>yr</a:t>
                  </a:r>
                  <a:endParaRPr lang="en-US" sz="1400" b="0" dirty="0">
                    <a:latin typeface="Century Gothic" pitchFamily="34" charset="0"/>
                  </a:endParaRP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59572362133613388"/>
          <c:y val="6.1741850978592271E-2"/>
          <c:w val="0.17248843894513186"/>
          <c:h val="0.15966269387830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Cities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Energy Use</c:v>
                </c:pt>
                <c:pt idx="1">
                  <c:v>GHG Emissions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7-C045-8F65-FD99B16C68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Energy Use</c:v>
                </c:pt>
                <c:pt idx="1">
                  <c:v>GHG Emissions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E7-C045-8F65-FD99B16C6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05920"/>
        <c:axId val="35850880"/>
      </c:barChart>
      <c:valAx>
        <c:axId val="35850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905920"/>
        <c:crosses val="autoZero"/>
        <c:crossBetween val="between"/>
      </c:valAx>
      <c:catAx>
        <c:axId val="3590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en-US"/>
          </a:p>
        </c:txPr>
        <c:crossAx val="3585088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8550758485697764"/>
          <c:y val="0.13740457760576541"/>
          <c:w val="0.39413363583789313"/>
          <c:h val="9.5395035366341918E-2"/>
        </c:manualLayout>
      </c:layout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invertIfNegative val="0"/>
          <c:xVal>
            <c:numRef>
              <c:f>Sheet1!$A$2:$A$5</c:f>
              <c:numCache>
                <c:formatCode>General</c:formatCode>
                <c:ptCount val="4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3.4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55</c:v>
                </c:pt>
                <c:pt idx="2">
                  <c:v>35</c:v>
                </c:pt>
                <c:pt idx="3">
                  <c:v>15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150</c:v>
                </c:pt>
                <c:pt idx="1">
                  <c:v>70</c:v>
                </c:pt>
                <c:pt idx="2">
                  <c:v>12</c:v>
                </c:pt>
                <c:pt idx="3">
                  <c:v>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E379-4440-B453-53F9B428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6245888"/>
        <c:axId val="36247424"/>
      </c:bubbleChart>
      <c:valAx>
        <c:axId val="36245888"/>
        <c:scaling>
          <c:orientation val="minMax"/>
        </c:scaling>
        <c:delete val="1"/>
        <c:axPos val="b"/>
        <c:numFmt formatCode="\C\ode" sourceLinked="0"/>
        <c:majorTickMark val="out"/>
        <c:minorTickMark val="none"/>
        <c:tickLblPos val="nextTo"/>
        <c:crossAx val="36247424"/>
        <c:crosses val="autoZero"/>
        <c:crossBetween val="midCat"/>
      </c:valAx>
      <c:valAx>
        <c:axId val="3624742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245888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</cdr:x>
      <cdr:y>0.26923</cdr:y>
    </cdr:from>
    <cdr:to>
      <cdr:x>0.38625</cdr:x>
      <cdr:y>0.37309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564173" y="718036"/>
          <a:ext cx="102064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latin typeface="Century Gothic" pitchFamily="34" charset="0"/>
            </a:rPr>
            <a:t>Typical </a:t>
          </a:r>
        </a:p>
      </cdr:txBody>
    </cdr:sp>
  </cdr:relSizeAnchor>
  <cdr:relSizeAnchor xmlns:cdr="http://schemas.openxmlformats.org/drawingml/2006/chartDrawing">
    <cdr:from>
      <cdr:x>0.52</cdr:x>
      <cdr:y>0.31429</cdr:y>
    </cdr:from>
    <cdr:to>
      <cdr:x>0.8325</cdr:x>
      <cdr:y>0.48739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133600" y="838200"/>
          <a:ext cx="12822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latin typeface="Century Gothic" pitchFamily="34" charset="0"/>
            </a:rPr>
            <a:t>Existing Code: 49.9</a:t>
          </a:r>
        </a:p>
      </cdr:txBody>
    </cdr:sp>
  </cdr:relSizeAnchor>
  <cdr:relSizeAnchor xmlns:cdr="http://schemas.openxmlformats.org/drawingml/2006/chartDrawing">
    <cdr:from>
      <cdr:x>0.50143</cdr:x>
      <cdr:y>0.57143</cdr:y>
    </cdr:from>
    <cdr:to>
      <cdr:x>0.85143</cdr:x>
      <cdr:y>0.74453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057400" y="1524000"/>
          <a:ext cx="143607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latin typeface="Century Gothic" pitchFamily="34" charset="0"/>
            </a:rPr>
            <a:t>Proposed Code: 36.6</a:t>
          </a:r>
        </a:p>
      </cdr:txBody>
    </cdr:sp>
  </cdr:relSizeAnchor>
  <cdr:relSizeAnchor xmlns:cdr="http://schemas.openxmlformats.org/drawingml/2006/chartDrawing">
    <cdr:from>
      <cdr:x>0.72562</cdr:x>
      <cdr:y>0.73077</cdr:y>
    </cdr:from>
    <cdr:to>
      <cdr:x>0.97438</cdr:x>
      <cdr:y>0.90387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2977275" y="1948964"/>
          <a:ext cx="1020681" cy="461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latin typeface="Century Gothic" pitchFamily="34" charset="0"/>
            </a:rPr>
            <a:t>Passive House</a:t>
          </a:r>
        </a:p>
      </cdr:txBody>
    </cdr:sp>
  </cdr:relSizeAnchor>
  <cdr:relSizeAnchor xmlns:cdr="http://schemas.openxmlformats.org/drawingml/2006/chartDrawing">
    <cdr:from>
      <cdr:x>0.145</cdr:x>
      <cdr:y>0.54286</cdr:y>
    </cdr:from>
    <cdr:to>
      <cdr:x>0.40357</cdr:x>
      <cdr:y>0.7544</cdr:y>
    </cdr:to>
    <cdr:sp macro="" textlink="">
      <cdr:nvSpPr>
        <cdr:cNvPr id="7" name="Down Arrow 6"/>
        <cdr:cNvSpPr/>
      </cdr:nvSpPr>
      <cdr:spPr>
        <a:xfrm xmlns:a="http://schemas.openxmlformats.org/drawingml/2006/main">
          <a:off x="594946" y="1447800"/>
          <a:ext cx="1060937" cy="56417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0.14857</cdr:x>
      <cdr:y>0.54286</cdr:y>
    </cdr:from>
    <cdr:to>
      <cdr:x>0.39732</cdr:x>
      <cdr:y>0.71596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609600" y="1447800"/>
          <a:ext cx="102064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>
              <a:latin typeface="Century Gothic" pitchFamily="34" charset="0"/>
            </a:rPr>
            <a:t>NZE Territory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93B8-A0DB-47E7-8BF7-FA54A1F6471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8FC3-8C06-4630-A651-1076A52A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2560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518C-016C-4C52-99C7-7872CBF05BD7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7BF5-73CA-49FC-AB66-B3476D6D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752600"/>
            <a:ext cx="6705600" cy="1406497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2C8D47"/>
                </a:solidFill>
                <a:latin typeface="Century Gothic" pitchFamily="34" charset="0"/>
              </a:rPr>
              <a:t>BUILDING ELECTRIFICATION</a:t>
            </a:r>
            <a:br>
              <a:rPr lang="en-US" sz="4200" b="1" dirty="0">
                <a:solidFill>
                  <a:srgbClr val="2C8D47"/>
                </a:solidFill>
                <a:latin typeface="Century Gothic" pitchFamily="34" charset="0"/>
              </a:rPr>
            </a:br>
            <a:r>
              <a:rPr lang="en-US" sz="4200" b="1" dirty="0">
                <a:solidFill>
                  <a:srgbClr val="2C8D47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8580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Energy Policy Roundtable in PJM</a:t>
            </a:r>
          </a:p>
          <a:p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December 18, 2019</a:t>
            </a:r>
          </a:p>
          <a:p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itchFamily="34" charset="0"/>
              </a:rPr>
              <a:t>Edward Yim, Energy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3583021"/>
            <a:ext cx="48768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00963" y="5316279"/>
            <a:ext cx="6501217" cy="749071"/>
            <a:chOff x="1319030" y="5316279"/>
            <a:chExt cx="6501217" cy="749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30" y="5316279"/>
              <a:ext cx="2567170" cy="749071"/>
            </a:xfrm>
            <a:prstGeom prst="rect">
              <a:avLst/>
            </a:prstGeom>
          </p:spPr>
        </p:pic>
        <p:pic>
          <p:nvPicPr>
            <p:cNvPr id="1026" name="Picture 2" descr="Z:\LOGOS\NEW MMB_branding_J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838" y="5316279"/>
              <a:ext cx="3739409" cy="72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682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676400" y="1193151"/>
            <a:ext cx="57912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228601" y="482360"/>
            <a:ext cx="8771528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IMPORTANCE OF LOW DEMAND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6096000"/>
            <a:ext cx="776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entury Gothic" pitchFamily="34" charset="0"/>
              </a:rPr>
              <a:t>“2020 emissions levels required to limit warming to below 2 C”, Nature Climate Change, Dec. 16, 2012</a:t>
            </a:r>
            <a:endParaRPr lang="en-US" sz="1200" u="sng" kern="0" spc="-1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Mitigation costs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234736"/>
            <a:ext cx="4373630" cy="17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563706"/>
            <a:ext cx="4350770" cy="22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62300" y="127607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Intermediate Energy Demand</a:t>
            </a:r>
            <a:endParaRPr lang="en-US" sz="1600" b="1" baseline="-25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300" y="3896182"/>
            <a:ext cx="200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Low Energy Demand</a:t>
            </a:r>
            <a:endParaRPr lang="en-US" sz="1600" b="1" baseline="-25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6840" y="2819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Full portfolio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No new nuclear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Limited land measures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No CCS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5105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Full portfolio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No new nuclear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Limited land measures</a:t>
            </a:r>
          </a:p>
          <a:p>
            <a:pPr algn="r"/>
            <a:r>
              <a:rPr lang="en-US" sz="14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No CCS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3879112" y="6400800"/>
            <a:ext cx="442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2C8D47"/>
                </a:solidFill>
                <a:latin typeface="+mj-lt"/>
              </a:rPr>
              <a:t>TAG THIS PRESENTATION: @DOEE_DC</a:t>
            </a:r>
          </a:p>
        </p:txBody>
      </p:sp>
    </p:spTree>
    <p:extLst>
      <p:ext uri="{BB962C8B-B14F-4D97-AF65-F5344CB8AC3E}">
        <p14:creationId xmlns:p14="http://schemas.microsoft.com/office/powerpoint/2010/main" val="60901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219200" y="1189760"/>
            <a:ext cx="6781800" cy="30467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CITY SHOULD DECARBONIZE QUICKLY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9112" y="6400800"/>
            <a:ext cx="442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2C8D47"/>
                </a:solidFill>
                <a:latin typeface="+mj-lt"/>
              </a:rPr>
              <a:t>TAG THIS PRESENTATION: @DOEE_DC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7292628"/>
              </p:ext>
            </p:extLst>
          </p:nvPr>
        </p:nvGraphicFramePr>
        <p:xfrm>
          <a:off x="457200" y="1259967"/>
          <a:ext cx="4267200" cy="364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1600" y="4953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50% population growth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" y="5305961"/>
            <a:ext cx="3672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Additional supply requirement in BAU: 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7.1 million </a:t>
            </a:r>
            <a:r>
              <a:rPr lang="en-US" sz="1600" dirty="0" err="1">
                <a:latin typeface="Century Gothic" pitchFamily="34" charset="0"/>
              </a:rPr>
              <a:t>MWh</a:t>
            </a:r>
            <a:r>
              <a:rPr lang="en-US" sz="1600" dirty="0">
                <a:latin typeface="Century Gothic" pitchFamily="34" charset="0"/>
              </a:rPr>
              <a:t>/</a:t>
            </a:r>
            <a:r>
              <a:rPr lang="en-US" sz="1600" dirty="0" err="1">
                <a:latin typeface="Century Gothic" pitchFamily="34" charset="0"/>
              </a:rPr>
              <a:t>yr</a:t>
            </a:r>
            <a:endParaRPr lang="en-US" sz="1600" dirty="0">
              <a:latin typeface="Century Gothic" pitchFamily="34" charset="0"/>
            </a:endParaRP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≈ 800 MW nuclear plant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≈ 2,376 MW of wind farm 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06597321"/>
              </p:ext>
            </p:extLst>
          </p:nvPr>
        </p:nvGraphicFramePr>
        <p:xfrm>
          <a:off x="4754880" y="1066800"/>
          <a:ext cx="39624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76800" y="4191000"/>
            <a:ext cx="3962400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6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Urban Areas: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54% of total population</a:t>
            </a:r>
            <a:endParaRPr lang="en-US" sz="1600" dirty="0">
              <a:latin typeface="Century Gothic" pitchFamily="34" charset="0"/>
            </a:endParaRPr>
          </a:p>
          <a:p>
            <a:endParaRPr lang="en-US" sz="1600" baseline="-25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Urban Centers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80% of global GDP</a:t>
            </a:r>
          </a:p>
          <a:p>
            <a:pPr lvl="1"/>
            <a:endParaRPr lang="en-US" sz="16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600" dirty="0">
                <a:latin typeface="Century Gothic" pitchFamily="34" charset="0"/>
              </a:rPr>
              <a:t>More than 70% of energy use and GHG emissions</a:t>
            </a:r>
          </a:p>
        </p:txBody>
      </p:sp>
    </p:spTree>
    <p:extLst>
      <p:ext uri="{BB962C8B-B14F-4D97-AF65-F5344CB8AC3E}">
        <p14:creationId xmlns:p14="http://schemas.microsoft.com/office/powerpoint/2010/main" val="411814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33600" y="1295400"/>
            <a:ext cx="48768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LOW DEMAND BUILDINGS</a:t>
            </a:r>
          </a:p>
        </p:txBody>
      </p:sp>
      <p:sp>
        <p:nvSpPr>
          <p:cNvPr id="2" name="AutoShape 6" descr="image.png"/>
          <p:cNvSpPr>
            <a:spLocks noChangeAspect="1" noChangeArrowheads="1"/>
          </p:cNvSpPr>
          <p:nvPr/>
        </p:nvSpPr>
        <p:spPr bwMode="auto">
          <a:xfrm>
            <a:off x="155575" y="-1531938"/>
            <a:ext cx="44958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Image result for solar panel icon"/>
          <p:cNvSpPr>
            <a:spLocks noChangeAspect="1" noChangeArrowheads="1"/>
          </p:cNvSpPr>
          <p:nvPr/>
        </p:nvSpPr>
        <p:spPr bwMode="auto">
          <a:xfrm>
            <a:off x="2884121" y="2305206"/>
            <a:ext cx="102068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5549706"/>
            <a:ext cx="395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u="sng" dirty="0">
                <a:latin typeface="Century Gothic" pitchFamily="34" charset="0"/>
              </a:rPr>
              <a:t>Performance of Large Multifamily Buildings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1936" y="1905000"/>
            <a:ext cx="4484317" cy="2914806"/>
            <a:chOff x="1371600" y="1752600"/>
            <a:chExt cx="5128846" cy="3333750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2445447724"/>
                </p:ext>
              </p:extLst>
            </p:nvPr>
          </p:nvGraphicFramePr>
          <p:xfrm>
            <a:off x="1371600" y="1752600"/>
            <a:ext cx="5128846" cy="3333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>
              <a:off x="1943100" y="3562350"/>
              <a:ext cx="407743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04441" y="5533477"/>
            <a:ext cx="3582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u="sng" dirty="0">
                <a:latin typeface="Century Gothic" pitchFamily="34" charset="0"/>
              </a:rPr>
              <a:t>Building Code Path to Net Zero Energy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3879112" y="6400800"/>
            <a:ext cx="442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2C8D47"/>
                </a:solidFill>
                <a:latin typeface="+mj-lt"/>
              </a:rPr>
              <a:t>TAG THIS PRESENTATION: @DOEE_DC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73" y="1981200"/>
            <a:ext cx="4396296" cy="318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752600" y="1295400"/>
            <a:ext cx="56388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LOW DEMAND BUILDINGS: BEPS</a:t>
            </a:r>
          </a:p>
        </p:txBody>
      </p:sp>
      <p:sp>
        <p:nvSpPr>
          <p:cNvPr id="2" name="AutoShape 6" descr="image.png"/>
          <p:cNvSpPr>
            <a:spLocks noChangeAspect="1" noChangeArrowheads="1"/>
          </p:cNvSpPr>
          <p:nvPr/>
        </p:nvSpPr>
        <p:spPr bwMode="auto">
          <a:xfrm>
            <a:off x="155575" y="-1531938"/>
            <a:ext cx="44958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Image result for solar panel icon"/>
          <p:cNvSpPr>
            <a:spLocks noChangeAspect="1" noChangeArrowheads="1"/>
          </p:cNvSpPr>
          <p:nvPr/>
        </p:nvSpPr>
        <p:spPr bwMode="auto">
          <a:xfrm>
            <a:off x="2884121" y="2305206"/>
            <a:ext cx="102068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5"/>
          <p:cNvSpPr txBox="1"/>
          <p:nvPr/>
        </p:nvSpPr>
        <p:spPr>
          <a:xfrm>
            <a:off x="3879112" y="6400800"/>
            <a:ext cx="442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2C8D47"/>
                </a:solidFill>
                <a:latin typeface="+mj-lt"/>
              </a:rPr>
              <a:t>TAG THIS PRESENTATION: @DOEE_DC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r="7084" b="15255"/>
          <a:stretch/>
        </p:blipFill>
        <p:spPr>
          <a:xfrm>
            <a:off x="4006654" y="2362200"/>
            <a:ext cx="4993475" cy="3248547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1975034"/>
            <a:ext cx="3224748" cy="30961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cs typeface="Calibri" panose="020F0502020204030204" pitchFamily="34" charset="0"/>
              </a:rPr>
              <a:t>DOEE to establish a minimum threshold for energy performance (Building Energy Performance Standards) – will be “at least” the local median ENERGY STAR score by property type (or equivalent)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cs typeface="Calibri" panose="020F0502020204030204" pitchFamily="34" charset="0"/>
              </a:rPr>
              <a:t>5-year compliance cycles</a:t>
            </a:r>
            <a:br>
              <a:rPr lang="en-US" sz="1400" dirty="0">
                <a:cs typeface="Calibri" panose="020F0502020204030204" pitchFamily="34" charset="0"/>
              </a:rPr>
            </a:br>
            <a:endParaRPr lang="en-US" sz="14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cs typeface="Calibri" panose="020F0502020204030204" pitchFamily="34" charset="0"/>
              </a:rPr>
              <a:t>Compliance paths for underperforming buildings:</a:t>
            </a:r>
            <a:br>
              <a:rPr lang="en-US" sz="1400" dirty="0">
                <a:cs typeface="Calibri" panose="020F0502020204030204" pitchFamily="34" charset="0"/>
              </a:rPr>
            </a:br>
            <a:endParaRPr lang="en-US" sz="14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Performance: Reduce usage 20%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Prescriptive: Implement specified EE measures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Other as determined by DOEE</a:t>
            </a:r>
          </a:p>
          <a:p>
            <a:pPr>
              <a:spcBef>
                <a:spcPts val="0"/>
              </a:spcBef>
            </a:pPr>
            <a:endParaRPr lang="en-US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9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514600" y="1295400"/>
            <a:ext cx="41148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ELECTRIFYING HEATING</a:t>
            </a:r>
          </a:p>
        </p:txBody>
      </p:sp>
      <p:sp>
        <p:nvSpPr>
          <p:cNvPr id="2" name="AutoShape 6" descr="image.png"/>
          <p:cNvSpPr>
            <a:spLocks noChangeAspect="1" noChangeArrowheads="1"/>
          </p:cNvSpPr>
          <p:nvPr/>
        </p:nvSpPr>
        <p:spPr bwMode="auto">
          <a:xfrm>
            <a:off x="155575" y="-1531938"/>
            <a:ext cx="44958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Image result for solar panel icon"/>
          <p:cNvSpPr>
            <a:spLocks noChangeAspect="1" noChangeArrowheads="1"/>
          </p:cNvSpPr>
          <p:nvPr/>
        </p:nvSpPr>
        <p:spPr bwMode="auto">
          <a:xfrm>
            <a:off x="2884121" y="2305206"/>
            <a:ext cx="102068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5"/>
          <p:cNvSpPr txBox="1"/>
          <p:nvPr/>
        </p:nvSpPr>
        <p:spPr>
          <a:xfrm>
            <a:off x="3879112" y="6400800"/>
            <a:ext cx="442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2C8D47"/>
                </a:solidFill>
                <a:latin typeface="+mj-lt"/>
              </a:rPr>
              <a:t>TAG THIS PRESENTATION: @DOEE_DC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4" y="1645236"/>
            <a:ext cx="7775526" cy="42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9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87092" y="6391301"/>
            <a:ext cx="4885328" cy="387781"/>
            <a:chOff x="4191000" y="5961391"/>
            <a:chExt cx="4885328" cy="3877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5961391"/>
              <a:ext cx="465728" cy="3877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91000" y="5976104"/>
              <a:ext cx="4411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2C8D47"/>
                  </a:solidFill>
                  <a:latin typeface="+mj-lt"/>
                </a:rPr>
                <a:t>TAG THIS PRESENTATION: @DOEE_DC</a:t>
              </a:r>
            </a:p>
          </p:txBody>
        </p:sp>
      </p:grpSp>
      <p:pic>
        <p:nvPicPr>
          <p:cNvPr id="11" name="Picture 2" descr="C:\Users\edward.yim\Desktop\NE so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89984"/>
            <a:ext cx="3120292" cy="28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6512" y="3200400"/>
            <a:ext cx="4590288" cy="2712115"/>
          </a:xfrm>
          <a:prstGeom prst="rect">
            <a:avLst/>
          </a:prstGeom>
          <a:noFill/>
        </p:spPr>
        <p:txBody>
          <a:bodyPr wrap="square" lIns="95087" tIns="47543" rIns="95087" bIns="47543" rtlCol="0">
            <a:spAutoFit/>
          </a:bodyPr>
          <a:lstStyle/>
          <a:p>
            <a:pPr defTabSz="950858" hangingPunct="0">
              <a:spcAft>
                <a:spcPts val="624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5 Task Details:</a:t>
            </a:r>
          </a:p>
          <a:p>
            <a:pPr defTabSz="950858" hangingPunct="0">
              <a:spcAft>
                <a:spcPts val="624"/>
              </a:spcAft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 (A team of 5 consultants and Pepco)</a:t>
            </a:r>
            <a:endParaRPr lang="en-US" sz="1600" b="1" kern="0" dirty="0">
              <a:solidFill>
                <a:srgbClr val="000000"/>
              </a:solidFill>
              <a:latin typeface="Century Gothic" panose="020B0502020202020204" pitchFamily="34" charset="0"/>
              <a:sym typeface="Helvetica Light"/>
            </a:endParaRPr>
          </a:p>
          <a:p>
            <a:pPr marL="356572" indent="-356572" defTabSz="950858" hangingPunct="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Buildings, esp. residential buildings</a:t>
            </a:r>
          </a:p>
          <a:p>
            <a:pPr marL="356572" indent="-356572" defTabSz="950858" hangingPunct="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Transportation, esp. buses</a:t>
            </a:r>
          </a:p>
          <a:p>
            <a:pPr marL="356572" indent="-356572" defTabSz="950858" hangingPunct="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Hourly modeling of the grid’s marginal GHG emissions</a:t>
            </a:r>
          </a:p>
          <a:p>
            <a:pPr marL="356572" indent="-356572" defTabSz="950858" hangingPunct="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Locational and temporal assessment of the grid capacity to absorb new electric demand </a:t>
            </a:r>
          </a:p>
          <a:p>
            <a:pPr marL="356572" indent="-356572" defTabSz="950858" hangingPunct="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Develop potential NWA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512" y="1676400"/>
            <a:ext cx="8243980" cy="1404065"/>
          </a:xfrm>
          <a:prstGeom prst="rect">
            <a:avLst/>
          </a:prstGeom>
          <a:noFill/>
        </p:spPr>
        <p:txBody>
          <a:bodyPr wrap="square" lIns="95087" tIns="47543" rIns="95087" bIns="47543" rtlCol="0">
            <a:spAutoFit/>
          </a:bodyPr>
          <a:lstStyle/>
          <a:p>
            <a:pPr defTabSz="950858" hangingPunct="0">
              <a:spcAft>
                <a:spcPts val="60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What: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A technical, scenario-driven roadmap to develop a citywide phasing strategy and neighborhood-specific strategies for electrifying buildings and transportation (funded by US DOE grant)</a:t>
            </a:r>
          </a:p>
          <a:p>
            <a:pPr defTabSz="950858" hangingPunct="0"/>
            <a:r>
              <a:rPr lang="en-US" sz="16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Why: </a:t>
            </a:r>
            <a:r>
              <a:rPr lang="en-US" sz="1600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Minimize impact to the grid and optimize for the use of distributed energy resources and non-wires alternatives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1295400"/>
            <a:ext cx="7162800" cy="0"/>
          </a:xfrm>
          <a:prstGeom prst="line">
            <a:avLst/>
          </a:prstGeom>
          <a:ln w="38100">
            <a:solidFill>
              <a:srgbClr val="2C8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STRATEGIC ELECTRIFICATION ROADMAP</a:t>
            </a:r>
          </a:p>
        </p:txBody>
      </p:sp>
    </p:spTree>
    <p:extLst>
      <p:ext uri="{BB962C8B-B14F-4D97-AF65-F5344CB8AC3E}">
        <p14:creationId xmlns:p14="http://schemas.microsoft.com/office/powerpoint/2010/main" val="116517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0a+ku9DuLWfyw8VofkQjKknODiuWtDClxC9zMkLlykS7vvn06da1/BZU3F+ZpI/tlxbs80Ctnyzj/wCtWGVtXmga9lWLy5gYfmI3N6dK4pbo9KC92S/rc69CfLX6CnscxsOenbg/gajh/wBUvrilnJELDsQR1x2riWjOyT90ktwTEm8ENjnd1rE8QuhubRgTmMscY71oabdxOiwljvUYyxzn8axfE42TxeWWQOxBb1+nrVp+9dHPOd6XulCe73tCUQSFcI258cc8+9W5r0SIZXIXOFxkYIHH6VkSW8RRVkkO/GQwXHc/pTGfLNHIwbbjaxHWqlJ2tc83ma3NOCcNvDg4yRjuKjyn2tzwY1UHBP61RhuHVv3B+cDA96uZ80FtqlyD0P3j6YFLmdrBe+jOj8Mac2paDrCb38iJoJDGnTc7lQc9T047DJ9qr+KY1iV40UrCroBzznI/n/WtXwvdeRpuoQpNFGjeR8pHzNhz0+hrP8SSrNcSO4YksoAIx6dv0rqjZJGtFJXN3U5ZhaypPEocFcSKccAd+4yDW98BUEuo6cqFsNJOxU9B8vX61iao8jWUgd1lG5B78JwPwHH4VpfB3Uo9JS0vXCkRCZ9zHAOcDn2rePxIctYM+iTaEElmA+tVmjGaZp/inTb+KILc26zOOUEgbbgZPNXB+9Xf8vfoffFd0Kje55NWklsVdlJsq35ftTfLNa85hyFbZSbKtbKNlHMHIVdlASrOyjZRzC5Cts9qKs7KKOYfIfIXghidY/0p0GoTRN5kSZwAFOCOP61jSRwSXP8AphZUjcSJsDZyD3xWr4M3xa5Z/b5N9/IrEBUIQoOOvTNUZ4IYLi5+0l/JidtxQFjy2O3vXiyWqPpI2SkdTASYVJ96ewyjA45HeobclVKZHBI/WkuLuO1KGU4BPWuG3vWO1tct2YTJPa3EbWwjIUf3twbrjFU9XuzfLAzRlWifODyD64rRnv4N7Ru0Txs28SAY59MVjagEYqyq0e7n73H1x2qnpLQ82T5VoyOf54yVC8cgms2dxFLyzEjnJHUelSXs8sQQFWZc43AdM1Xud+HScgA4G5expo5JO5NbwyTTlYiQCclscdORWzZqYiwbDlR8oHTOOpzWTZTC1dFYsQ4KjjPIqz9r/fMGZhg5wO4I6VXUcWkjpNKChJZLyRVuQ0flqDkqoJyMHjmna5cQXcriMlYxKrFRjIIrH0+CXUZi0RZkUjzGH8OTx/WtO+s1gKwQnD+auQT0HUj6+9a8ztpsbUnub175r2TyXERU7gM9D93pj34NRaDCkvhPypwjRSLtdWGVIMqA9x/OtGWUXdrIjvgM4dQM5+7jn+VQ6MGsdDjhJG4ADgnABkXvgn9K2pSXPy9S5fAzVtrG1stTge0SBGaO4J8sDru68Hr+v0r1f4a63qGoQw2d/wDY/wB0WCNEXDsBnJYEY656H0ryW3l3ajBjGBbzHn3k91B/z3616R8HNz6kd4UMsDt78v8ASu2C1k/Q4ZpSSR6jspyoo5Iq109KhMqliu9cgZIz0HrRzEezsQmME9AKaYwP/rVNPJFBEZJWAQck0kU0c0YZM4PSmpC5CERr70FB9KsAc/dP0qlrepWOk2LXOoOscQIA55J9BQ52EqbZN5dFcm/jXQ2dmXULgqTkbeB+FFT7ZB7LzPm3Q/I01YlFnf3UsTlluJ/9YoPUcDGKmVbG3vZ5xp13IXJmdXfAzndxxxzWNpU17c+XJcapFEIztVEjZifqcVPrGpXX2lDpsZuYgrRSl+AwxgEH/PSudNvodvOrMc2tJO9zNbxnYrAuGkyyk8fjUWr3w+wLJ5YYNnBIzg9x7GuOSR7UvsAAYbW24O7uM+1Zt7q8+REQQiHd8rdK5/ZJu4/rU1Dlubz3jyWhRxvhLDnA47ZpZ5EKxwgO4XDAkYOPesjT7+OZSQxUquWGOPrVuORVRjIGIY5HOR/9aspRtoZcze5ZJCk+Wp2HGAo61m3imTzJEZt2M7QcZNaVhOUkZGxtJ+8AenpTniRp02qAH+V2J9azTsx2ujOlSXfEQ+NylmIbqMc0kUMk0gbPzL1BOKtyaegulRLlgShwJBzx159KWa3nt3ixGzuTztBIznt/OrckS4svWc8iWpRDtRyDtTjpnBNVZ9RmuJwlrIXlB+Y9dvPT2zzV62eKKCZZR50m3LJjBbHOP5VhXF99lvcwBoWldG+UYCEkDBPTpmiGrasK/Q9F066vf7MQXgjR25wR+WT64rSs2SCKHYiu+9CzOQcYbOTnHTtXIIzyKPtMr53Bg+fvqOh4rUW6UWrCIblPysmSc5H+cVyUKs6dbmubOomnE68lFuEuXCI4tZGLcAY8w+hx6/54ro/hr4usdLvXeQSyILU72gTf5QznLjggZ715pb+JdMMKWUSlHWBoFTPyliwJyO3euaju1vbu7t7kiKEy7PMgyh2DgA5HK8Zwa92GK0k7bmElGys9j6E0r45wXGqfZ7izH2eNm3yROWJAzzg9OxqC6+KdvPe3V5aaahkeLCM7k5Zfub1Hp6CvHhb2mli4htbhri3Eg2PIigscc9O3TFPgkjWWfy5HSZCF2qOM+ua86pi5qTURJHfar8TNeltQkd8svJbzPsyqwyeBgeme/wCtc8/xM8cWFysh1WVo/L3NE6INnUAtx69qilu5ZRErXLyMjZUkcYPU/Xj1qvcTHYRKGkBI+QrwR6n0rBY+UZ6O5o4Jo9WT4420nhtVjs7xtaNuQXWINEkwHU89M84xXml14v8AEetWzr4gvzLH5nmRxMoG3jB6dvY1ix+a+cExAHIXHGPpTHlVFbDQrznB5wKdXHTlolYhI01vr7A2yQ7e3A/xorl5JfnbFxCBngbOlFT9YY+VHNR6obK9ntZrqNmikZA5IXODwa3rDVrZSrQ30CsexZTn25Nc9pS+Y7BGJ3Yyeob611mmabE2lKRFFuZeG8kMMj6ivYTSNFexzet3sCXMm4x/OBjYRg8Vi6YiGSdkKydss/8ACeoqTUleK/cS25MgBO1VGMVlOzmQOIxEQAcbT65rOSvsZLe50FmyWyMk0W206oNvXJOeKvQCJIGEdwPKY5Chc49Kp6c/mW5N1Jv7qrDBUGrcNgZAZrefBfor8D6Ef1rjm9XctO4scUhiDMQ2RnOOg96v2M0d0hjkwxAwNpwaqySubcRSOqPnBweDmo7WONLhI4W3nPJ6YrJ7FbbFq4DI5Zow+BwOuPxp324uNvSM/wAR65/wqrcXwsXbfh17Ac1Rjme5kJaT5n7dsemKIxvqxOXY2oZmurZzCY3PTjg4780+0Z3d4Z7Y+SybMkZBH9ao2k8sAETKigEjC/lmpG1CMZNzLtjTnIfp+A/lTs+hGhfjit4EaMTEn+GPjj6cZAzSsl1NAj2bDYWwSy8qAOQB0rBnuoZLgmyuHBOS0rsDjHbPUDp0NFhq08sb/vlLqMkjlQM471SpdbEud2XYDOAAsJVpDyV6k55LehxW5aJZbnZ7ZZZXOSGBHI6YIwc5rlLa5mMsm+ZQGDZJHXnrgVatdL+aO4S9UoMrvySFbjJxnPQ1c9mrji9Drr+2nieM3NrLbvISwDDr+H1qvbXUgldGRg7NzgHk1taf4Vu9aJj0i6F75YTg8sxIJIGT9B+Jp1h4bu5bg21lZzySyMcSRqcEZI5Yr047Hv2rknQdndbgkzNM0hOzYEAySOaLK6ZmkjXK9+hIxXqGn/DtLDT7dtbbzbm4njQKp5hznPzDqeldVD4e0vTDfJo1qqXEkQjV3kbIzkHDEelOGBk9y1Fng0wJx5bcg4+Y9azZ0VW8p8bnzgA9a9u1vw7d6jO0Oos+yKElLmzHmPtzgBkbknjtXnuv2rPpNzb299Cht0OUurLyJTgZUquMk8Y/Gq+rcrsLlOAWCVlBIckjOQKK0Ftr/aN2jjd3zP8A/bKKfspiscrosd1buqwtDsOQPMU8YPqD0rrNMutSa3aFLS2kAJUslw6/+ymqenaLLo9tbC7R4pnj3ssi8Ic4256Hpn8amtpHW5f5lYKeBjIP4816qvY0jtqcn4yE8N+ge1WFjux++8zBB9gPWsKWV5YQjfMR6nrXpN/Y3d5qVrJp9mbk2yyTSqAPlTHJOeo5rzr7OiqXadOOqou8j8u9C10YpQVr3GrPNHIk5fAjwAo6Y9K39Mne5SSYXFvCw6Kx9elc/vgBVHE65Iy8mFAGeuBzVGWUKWWMfd9RUTpKWhC0Z3GUmeRnmi3oNxKeg4yantLqOGMGFYXlxjft5OK5zwU583ViQGxYyMAehwQakstQtxboclbl/mIAOOp6VzVMO4ruO/UtXXmXkYkZQj7jlQenByf0pbSWBIo/NRcrkI6L8zZPc9/b0qhrF64iR4TlZPlyvb/6/NVlvTboIpQXP3ih4wT/AFxVcj5diXvc6eaxlls2ku0eKBjhXL49T+GMHmsea60qNAsf7yTPJY9eMdf8ms641e7mglhEjCKXqqt1A9QKzETewDSAAevetYUbAzbsvOlmkNu6QA/eRRgY+hrR03MMpZ4xuV9rqnJX3wfpms3TY7KJN02d4I5LEbh047d+ntXQp4gstFnVdMitL15IQk01zASA2cnCtxnoA3Xg0pRvcjlPafhfbeHNX0iNb7TVvJ4m37p9gf1zhQDj6kivRLfT/D0E7yDRbFEABVVt0+Vhkk4x34/KvkOw1HUoNYgv/NMZRt8bxnA4OcDH8q9RtfiZqkm4zQ253gnABHGOKjmUVZmsJpLU9+0nVbBLOCWGCOHcisQkQQevQVR0PU1SxsmwDH9lVcFiBuLFjx+Iri/AWrv4ntJLW22wXUEeNrZ24xxj6V1Vp4ev7e2hiJQiNAmQQRwMentWkWmro2TutCzqGoQTXNmJbVGAkJA87BJ2nGPp1q0b+N5rTZG6qJCWzLnjacfris2bw/etPDJuXEZJ5HXIxTpNLu0GSFP0zVDNie8aRpfsrJHJtQbpBvHcngH3rzTxj4TupYb+/l1iRpXBbBhI5JAwOvHNdO9tcRl2K4BPXPtWZrhlGmyqf4mRevq61LgpqzJdjj59AihnkibWodyMVP8AoncHH92ir9/4U0u6vrm4m1ICSWRpGBDHBJJPRsUVHsKXY05D0UWNtNGrKqvG4DAhshge/uKzLrwlolwS8+lWTsf4mgGfz61oaD4hstczb21tJbTWyBWj8koioMBcE9Tx6VseWMncRmtJc0WEUmee6n4Ti0uxu7nwtpcH9pSR+Uo3FVIPXOTjA64715X4p8M22ipAL3QNQeMxI73FoW+WQj5wQo28HNfSxiVhgjIppt1ydowfakpvqDppnyDp/hHQdeuTHo+tTw3RDMYruLOAoyfmX0A9K5XWNFk0/U5bbzI50UgCWHJRiewJFfZ2o+FtJvpjNcWFsbgo0fnBAsgVgQRuHPQmvLta+D0Vpqdvc6ZdSXNoJA0tnc4JK+gb+Ie3BqufsZunqeKeGo1s7m/V1yWsZRnHXpUGk28SlGmjYPggcEcc/wCJr0+80fSNTsLptOt4tP1G2VoJEhXaUb+6y9wccHrXn87mByhyjLxtwQD+dZ1pNR5TCSsrE7xqII9qoRvxuPQHHpTbpIrmOMS28L7Mjp9e9RT3HlaVGyrtHnNkkcH5fWs0TTxupxEA3HLZz3rJxk7Mam0rFy104iOWKJYwAvIKZP5/pVS60USmaSApGByFUcf/AK+K0LWZ97MfM3YB5xgn2PetK3UzIQQdrdSoIzU+1nFkxkkcxFp7uixuWTJzk9/T9amtdGWRgyhzx0J79q6B0ThIyxAABV1wfrmrtnYXNxxBbt5AJRpMHaPxxz+FW68nsPd6GdY6YRKAIpGkwAvl5csfQAc5r0Lwp8LNX1KTN1DLaxRsN6TrsZsjoCfT867L4a+BNRsNVi1V2jSIjcCz7i2fp0/D869ljTCj0FVG8lqjaNPrI5vwb4L07w3GrW6brnHzS9M/T/69aPiLX7fR7UsxVps4C54HufSs/wAWeK7XRbUtvBkJwMf0rxLxFrq6leXMnnHfMBjacEgepqalRUlpuNzUdDqNe8cT3N26Wly5USFg6nGDtPUdh1rl5vin4jtswm/aSWMjK/Zk/InHSsdIlgfeX87cwXkZLHsf/r1la61stw800TQOq5Vmb7/uD78n8q4qNaUpvme5DfMtzvLP40a1JMY5NLtZGUfNuQoB9TmtGX4tyPayg6HB55QhTHNyD64I5Arw19REjgKjGMZAPUD/ABptndDDbpigVs7SpY9f7w59q71KVjNTseof8J9f/wAdtprP3JGMn8qK8/N6AT88X4x//XoqbyD2s+575osemRXN6t1LdKySAKgWVDGMdDgde9b1tJZt/wAeevzxH+5JKr/o3NV9IjaPxJqG+RlZ4opOMjnkd/yrpPLSVcSokg/29rfzra51JaGeZNUj8swXtndqzBfnhK4z3ypqx9q1JP8AXWEEg9YLgfyYCo7vTbEpuWzgVgyklI9pIyM8qakGkxY/dyXUIHaOd8fk2RSuNJkc2sxWyh7yzvbdSQu4xbxk+6k02XVLGbKG4VCf+emUP64qnrlpLbac8sd7NJsdDtlVHH3h6AGtIWt+QPMntpD3WSJv6MaLILs8Y+KsZS/kvrBFWWSPyJ5YxgTLnjOOuK8iuDmR/PBLNjpg5r6b8c272uiTStFBbtIUVZbbl/vHopAz09elec6NIj37LPerdHaxCyWS7sgEg5GamULmMqfM7nlDkx6dII1cFJASMbiCR2qnFG7Hachi3JOSTnpXsc+y4uQkkWnbvMGSkhiOfXBGDWRe+G47+4KIlxAzvs3xPHIBk4zjggU+V20FKlpozhIY5RE8BlAC4UBV4x/U1dtI7qTci+bJKflXauSP8c16HpPwmu5ZUkvbhjalThIlUzEDocFsAH1PPtXbaD4H0jSWBvYZ7cFsKjIx3fVuc9KycJERpX3PNPB/g+91K7R2tHcKwyf4B6gn/CvozRNKtLWOMi3i89UCbwgGB6DjpTtMOnRoI7Oa2VR/CrBT+RrYC7OoP41pGFjeMVHYeCsSEvhVAz7CuK8eeKf7P0a4lt54oFXC75TjeSeg9z6Vo67HrMs7mCKF7QY2qSyt+YBH6V454t8NeL9Qv/PuoY5IgcxQRkMI/YZ5Jxznv04FXJcsbilJ7GVdaydSnRbmSWRwQ5VsMFXrn8aoq9kHlCtJJLEu9iqD5hk8j9f1qC5tNT0xnnm067iZO0yFce5I4pq3Kxor3CRsTy4jIDHd0HHbp3/HrXmypvdnO0y5HdMYnksiHQE5L8Z75P8AKoWlhaeSO6t2jyQdknI59Dg59e1VDeCNXEdq/lbP4zks2c5P4549qtQ31tE0iRAo+z5DvYjk8rjp1yaz5bCuSyQRGcpBH5pCEr8wbccgHOOfT9Kqar4ft52d7YukjLl0jGFJAxkE/X+gq+buKCNCSZF2b3YSYG3OOT9TWbHeWsRDwqAQuASSCcnr+dEXJO6C5gHQ5gSBa3TAdG2jn3orpx4g1ADAdyB0+dP8KK056gXR7wGMXi+BCChns2GCCMlWH+NdHGp/i3H8/wDCvP8AUvEX2XVdPik1bTJmmaSIztZgfZ8LnB4zzjHFWl8ToqnHiXRjjjm2lFepyLudSlY7i5VfssmccKT27fhT8IQTx+GK4SXxUFhOde0aRSCCBFMAaW18XlsKuraSGwPl2SjHHTk0cnmPnOm8Trs8P3754WPdjPPBz61qKo5LZIIyT/nvXnur+MIW065iuNQ0q6R42VoEWUM4xyvt+Yq7beNoxCjf2npKqyhgrJN0x9KFAOc7ORVeUbkBITKn+7z2/OsrxHpllJp8081tC0qgDeY13YJAPzDnvXNy+OrdZdxv9L4GNwEuOvT7tV77xvaXlpNALmyuS4x5UPmB3OegyBzT5Rc6NW7+Heilw0EEtuUYEGKc44Ofutn+dXdK8MafpUUk1rboLhlZmuJQHlORnA4wo9hz71myeMlimeKaa0S4BKsjCQFT3B4px8V5sXbzLIxrHz87ZAx796Vl3ByOgsrG0OlwH7PDgxKclB6A1TS2iEmnIUuIZxN+8Y71BGGPB6dh0rLsfEsrabGIVtmRYlGDL8wGBjPv0pLvxRIl7aiWK33BmC7JQwDYIw2Dx1/Ol8xXR1N/bp9ku3Lyy/IcbwGz8vqRkVqJIViXeeNoGPwrif8AhJlbzYY7ixMshZMeawIIHPUevH1rdS51NiGFnAY2yfMDsRj1pqUe4Xb2NrzcjI4+opUm3dcMAehrHgubqZnCGxTaxU5ZxyPwqWaS/jQM32IhnCDAc5JOKu4GtJJDIjJNbwsCMYxjH5Viah4S8O6om660y2Z8gh2jUkEd8kZ/WppvtsUbSM1qcY4Ct3IHr70TLeI8cbSwDeSMiJuMDP8Aeo3EcTf/AAr0qaaT7M8UMLdBtYH067iD+Vcxe/CW8iUxWs5eIggZdXXn1Hynj8a9etBPvuFeVX2OFBA24+UE8c+tTFJVBY9enrWToxetiXBM+fL34Y+IYBKgW3niIXozRkY6AZUgDhfXAFc1qfhPW45TFdaPOxVvvpiTJ4BY7Tk9u3avqjzmVT0B/Kon8qbPnQxyH/aUE1PsIvYXs0fID2E8TtG2jX5ZTtJ8l+SPwor63NtZ5P8Ao6fmf8aKXsH3F7NHg/i8Lb+K76BlDKsu4E/w5FZvzOpHmMVXJBXGAO38q2PiFIr+KJ08mJmkRJgx+8cj+Vc+5WHcuGbcAAFYbfwz0/8ArVwV7qo0K9i7DvMhjYblIzkYUA56ZokWYZEbbgx2lGbBHPbjkVV228IZ7uW4cbhs3MAMk9Dx+tToREEaaReCWDRsduM4AOay1ve5SBPPmmWWVfMEDZ8tmDfh/wDWq1KrzY+Ul2xgqvyj6Co4rbzJAY1IlwcKsud2ewz3qSOaJQMFjx3OMYqXN30BtLVAsDRsJM7UB2kBlOG9x1B60txcBYm3/KQMfPjc3HTP60s008sahZVUgk52jLfj1/Gq88cxjJeKFzjIZx0x3HvTpTl9plKS6G74qEba7fJI3Rx14xwMCsi6hLIcGPf/ABjoD9a2/EYzrl453AAqwJbjJUc1Qfa2BhhGRlgMcn157mnUlaq/US1ehSjUBdpgBBIBYY6fnV61SJtQtVMX7zzYyxOM53DofTFZ0gg3tmPynxyUI/UCrmkoJtV08GaKUrPHtK8EEEcf/WqrNzT2QOL6kt7APt92Q7ndI+S7HI+Y96fZapqWmS77e4ubZI1AyH3A89NtUWdkublVJkiM0g2NkEcnuafLfRW0KqY5kdgCSzjGDkYPvkVM3JS07kqN9bnaf8JxqllbwLG1tP58fnS+euC7MSDyPYdq0dL8ercKEv7CKNY2Fw0ltJ/CueMH/GuE1Y70tDIoKraxZI4OSCcdfeq2n8W+oZIwLZvvDHVlFdSnLntcq7XU9psfEmmayqRWl9IrvKn7m4xnbuB4J7DGetdBIf8AiYW/Ro9rkMDjPQe/HNeBeHdPu7jzpIo0iCQOIzIdgckdBnrjr/jXdeEtP1qJUSG8uTk5CwE7UXP3eexJGSK66bnJaoanqejQSwXBIgH3xv3Y4PvUjRMB8uWA9Kk07S7iCyVZvmfjavHyL6e9SmAxrg7l+tdCT6lXXQosGVskHgYqKSMPyQB7Zq+RIRjII96Y0QIO4AGlZiMkxc/dP50Ve8lM/eNFGoXPnL4huryaRemGGRZbCNsydQcdq5S3uVmjkLy+QcgqyAMFHt78112vlJvCvhe4YKwNqYznqcED+lck2nxPKzRXKIp6qO349q5K0E5XJs+hO2oK58uHzXYgICy5GP73qeO1ON1KJY1a1eGBcEyyAjPvj/Gp1i+z2uYsu4G4Mqbsj1Gaotq8ybo7kOwzkbxyPpXO6cYuz/MTUYbl6K/sGdHUSM2cjgnBzxVi8DG5kkjsYzKUw+4EA44HsDxVC0mu7lXk+1tJFGclSgBPfn1NWH1dRbmSFHaUYIQnl8n6/j7Vg4csk0riSitQjku2RtzRxMOnoPQZ/A8VYFzAFKXl2AVXgQsT8xGPypi3U1zpRkWzzO0uRjAGO+V78d/WozpMd2WmK+TcDO3b95gByCB2+tXHlcbtcupq4xt7p0Pi+drbX7hxBLIGWMfKcAZjXk1mRXiypGVjYYzlQx4OPTvVnx5cRR6rOrqSzxRAbevMa4+tZFrf27RmCPfGwxhygO78K6KtCEpsSir3NC3eJo0j1ATIWPyuUIcdskdMZ96t6DAr69p7u6u6XEYRsFS43en0HQ1Wt7LVbhAsNtLOSc+a37sL+DcfiM10Ph7wve2uoWl3dzIfLYMQqFjj+7z1pUsO4z0u0Epp76nMi6c+YsksqMXJ5APc9SetWIba9uV3Wdu7oc5YIF5HueDXodp4Y0m1uHbaryZyrSqct7gH/wCtXQ23h6+m0+O502zEsM3CBnA4zjdj+77+grb6km7yZCucDfeHGkvI5pZiv7iNNkGCCAoB56DnPauj8NeGJ2Oy0tdsVw/lNIybgCOeW7Y69q9K0rwfbWl5BcSTNKUX5omQbWcjGfXA5wD/AErpbS3hs4fKtolhiyTtQYHJyf1rqhRhDVILHJ6L4IjiVX1JlfhgYl5H+yd3XOP5+1dZBbRWylYIkjH+yMfj+lStJtB5qNpBj5ck1oNDjTCD65FIJAx/xpQevHNAFd4o2+8g+uKhe1Qj5WI/WrZNMwMkjFAFH7GM/fH5UVbyc9vyoosB8oXhdfhzorQoXa2upYNp5OMmsOztyzGRyI2bAIQ5H4j1rc0WYXfw2uWlBJh1AMR6bgP8apRXMCuyKQJOhHfNcc4RcucqEE3zMfLbqFbbKyy9VCMBg44zWdJayTGR72RGdT0jPT6Zq5dRW0kiqTLlV3eYGwD7Gql1NCZNkQTzW4URgk/X3rNwXM5FNK9xLaOKy3NIzSQHBdAgJBzxnHWpZvJuJYJLRVVo+7sVwf6iksvDetXBUiBkiI+9Owj/ABx1rdsvB0EYzeTSTY6LF8q/meTUwozlK6RjzO+iMBY55XxbSbl6Yx+7/I89at6Roc0l8f7XeS3Rk2PcBiB+IzyK7mzsRFGqwxJGoGPl6/measi3SPd5hXaeDnnPt711rCxvzS3KbTd0ivrPhuO6uxcXsu9GARREqj7gC5LcnnGfx61NpeiWVjlrO0RGPV8Zb8zWqulLoyN5kCWKn5mDIEz746V0ngrQZb6dNT1FGSyAzbwSDmX/AG3HZfRe/U1olFbILM5+N0twGfcM8fJyzH0rrX8Mao1hHLCsQmKA/Zw21lJ7Fj+uK3ovDmmRalFfJAVmiHyLuJRT/eC9j/jW8sg4GMVeoJWMTSPDlnbaULS9giuWf5pndeWY9cd8fjXQRRokapFhVUYC44FNLcZ60m+kBIQc85z60gJx96mCTmlOCOtMBHVscHP1qIn1B+oqX6Gmc0DFBG0Z5+tOBBB55qMnNHY4/WgQ8j1FRsAM84oDYHvQXHPNAyPb/tL+tFL5oooCx8n6N8ngDxLt+XE6EY4weK5S4JEiEE529fxoorlq7DRejdjp5yxPCd69E8NwQxW1w0UUaMMcqoB7UUVOHG9jRxkgnqe9TIo3pwOnpRRXcZMeP4v96rfhhVfxxpKOoZQsrgEZG4LkH6j1ooqXsUtj1sW8N3E8V1FHPEQDskUMM59DUqdPxNFFSPqPpqn56KKYEininUUUAg7U4dKKKYhV6Ug+6aKKBoYO9Jn5qKKAGHrTTzmiigEQt94/W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2728613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spc="-150" dirty="0">
                <a:solidFill>
                  <a:srgbClr val="2C8D47"/>
                </a:solidFill>
                <a:latin typeface="Century Gothic" pitchFamily="34" charset="0"/>
              </a:rPr>
              <a:t>THANK YOU</a:t>
            </a:r>
          </a:p>
          <a:p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For questions, email</a:t>
            </a:r>
          </a:p>
          <a:p>
            <a:r>
              <a:rPr lang="en-US" sz="2000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Edward.yim@dc.gov</a:t>
            </a:r>
          </a:p>
        </p:txBody>
      </p:sp>
    </p:spTree>
    <p:extLst>
      <p:ext uri="{BB962C8B-B14F-4D97-AF65-F5344CB8AC3E}">
        <p14:creationId xmlns:p14="http://schemas.microsoft.com/office/powerpoint/2010/main" val="33437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394</Words>
  <Application>Microsoft Macintosh PowerPoint</Application>
  <PresentationFormat>On-screen Show (4:3)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BUILDING ELECTRIFICATION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RESHAPING DEMAND FOR  RAPID DECARBONIZATION</dc:title>
  <dc:creator>Yim, Edward (DOEE)</dc:creator>
  <cp:lastModifiedBy>Jonathan Raab</cp:lastModifiedBy>
  <cp:revision>24</cp:revision>
  <dcterms:created xsi:type="dcterms:W3CDTF">2019-10-15T22:01:06Z</dcterms:created>
  <dcterms:modified xsi:type="dcterms:W3CDTF">2019-12-16T20:36:08Z</dcterms:modified>
</cp:coreProperties>
</file>